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64" r:id="rId4"/>
    <p:sldId id="266" r:id="rId5"/>
    <p:sldId id="280" r:id="rId6"/>
    <p:sldId id="286" r:id="rId7"/>
    <p:sldId id="281" r:id="rId8"/>
    <p:sldId id="282" r:id="rId9"/>
    <p:sldId id="261" r:id="rId10"/>
    <p:sldId id="265" r:id="rId11"/>
    <p:sldId id="257" r:id="rId12"/>
    <p:sldId id="276" r:id="rId13"/>
    <p:sldId id="277" r:id="rId14"/>
    <p:sldId id="283" r:id="rId15"/>
    <p:sldId id="278" r:id="rId16"/>
    <p:sldId id="279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8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для шаблонов\Рисунок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6600"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мка 8"/>
          <p:cNvSpPr/>
          <p:nvPr/>
        </p:nvSpPr>
        <p:spPr>
          <a:xfrm>
            <a:off x="199506" y="149631"/>
            <a:ext cx="11770821" cy="6533801"/>
          </a:xfrm>
          <a:prstGeom prst="frame">
            <a:avLst>
              <a:gd name="adj1" fmla="val 1387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для шаблонов\Рисунок6.jpg"/>
          <p:cNvPicPr>
            <a:picLocks noChangeAspect="1" noChangeArrowheads="1"/>
          </p:cNvPicPr>
          <p:nvPr/>
        </p:nvPicPr>
        <p:blipFill>
          <a:blip r:embed="rId2" cstate="print"/>
          <a:srcRect r="32410" b="288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7" y="365125"/>
            <a:ext cx="11457708" cy="1325563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825625"/>
            <a:ext cx="1141614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2" descr="http://i56.beon.ru/48/41/2644148/46/102981246/0_1689c_a17b98e1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lum contrast="-40000"/>
          </a:blip>
          <a:srcRect/>
          <a:stretch>
            <a:fillRect/>
          </a:stretch>
        </p:blipFill>
        <p:spPr bwMode="auto">
          <a:xfrm rot="5400000">
            <a:off x="-1156857" y="1156856"/>
            <a:ext cx="3144985" cy="831274"/>
          </a:xfrm>
          <a:prstGeom prst="rect">
            <a:avLst/>
          </a:prstGeom>
          <a:noFill/>
        </p:spPr>
      </p:pic>
      <p:pic>
        <p:nvPicPr>
          <p:cNvPr id="10" name="Picture 2" descr="http://i56.beon.ru/48/41/2644148/46/102981246/0_1689c_a17b98e1_orig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lum contrast="-40000"/>
          </a:blip>
          <a:srcRect/>
          <a:stretch>
            <a:fillRect/>
          </a:stretch>
        </p:blipFill>
        <p:spPr bwMode="auto">
          <a:xfrm rot="16200000" flipV="1">
            <a:off x="-1120763" y="4296368"/>
            <a:ext cx="3072796" cy="831273"/>
          </a:xfrm>
          <a:prstGeom prst="rect">
            <a:avLst/>
          </a:prstGeom>
          <a:noFill/>
        </p:spPr>
      </p:pic>
      <p:pic>
        <p:nvPicPr>
          <p:cNvPr id="11" name="Picture 4" descr="http://fisnyak.ru/_nw/24/72635961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 flipV="1">
            <a:off x="1" y="5973336"/>
            <a:ext cx="1828800" cy="8846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амка 12"/>
          <p:cNvSpPr/>
          <p:nvPr/>
        </p:nvSpPr>
        <p:spPr>
          <a:xfrm>
            <a:off x="166256" y="149631"/>
            <a:ext cx="11859490" cy="6533801"/>
          </a:xfrm>
          <a:prstGeom prst="frame">
            <a:avLst>
              <a:gd name="adj1" fmla="val 751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для шаблонов\Рисунок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5341" b="8485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141" y="448974"/>
            <a:ext cx="10515600" cy="2852737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sz="8000"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0287" y="338411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мка 8"/>
          <p:cNvSpPr/>
          <p:nvPr/>
        </p:nvSpPr>
        <p:spPr>
          <a:xfrm>
            <a:off x="199506" y="149631"/>
            <a:ext cx="11770821" cy="6533801"/>
          </a:xfrm>
          <a:prstGeom prst="frame">
            <a:avLst>
              <a:gd name="adj1" fmla="val 1387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для шаблонов\Рисунок6.jpg"/>
          <p:cNvPicPr>
            <a:picLocks noChangeAspect="1" noChangeArrowheads="1"/>
          </p:cNvPicPr>
          <p:nvPr/>
        </p:nvPicPr>
        <p:blipFill>
          <a:blip r:embed="rId2" cstate="print"/>
          <a:srcRect t="25051" r="31863" b="1401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365125"/>
            <a:ext cx="11222182" cy="1325563"/>
          </a:xfrm>
        </p:spPr>
        <p:txBody>
          <a:bodyPr/>
          <a:lstStyle>
            <a:lvl1pPr algn="ctr">
              <a:defRPr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927" y="1825625"/>
            <a:ext cx="5631873" cy="4713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51764" cy="47414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14.01.2023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-40000"/>
          </a:blip>
          <a:srcRect/>
          <a:stretch>
            <a:fillRect/>
          </a:stretch>
        </p:blipFill>
        <p:spPr bwMode="auto">
          <a:xfrm rot="5400000" flipV="1">
            <a:off x="10541442" y="2889021"/>
            <a:ext cx="2599940" cy="701177"/>
          </a:xfrm>
          <a:prstGeom prst="rect">
            <a:avLst/>
          </a:prstGeom>
          <a:noFill/>
        </p:spPr>
      </p:pic>
      <p:pic>
        <p:nvPicPr>
          <p:cNvPr id="10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-40000"/>
          </a:blip>
          <a:srcRect/>
          <a:stretch>
            <a:fillRect/>
          </a:stretch>
        </p:blipFill>
        <p:spPr bwMode="auto">
          <a:xfrm rot="5400000" flipV="1">
            <a:off x="10498285" y="5164284"/>
            <a:ext cx="2522332" cy="865099"/>
          </a:xfrm>
          <a:prstGeom prst="rect">
            <a:avLst/>
          </a:prstGeom>
          <a:noFill/>
        </p:spPr>
      </p:pic>
      <p:pic>
        <p:nvPicPr>
          <p:cNvPr id="11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-40000"/>
          </a:blip>
          <a:srcRect/>
          <a:stretch>
            <a:fillRect/>
          </a:stretch>
        </p:blipFill>
        <p:spPr bwMode="auto">
          <a:xfrm rot="5400000" flipV="1">
            <a:off x="10893262" y="747020"/>
            <a:ext cx="2045757" cy="5517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амка 12"/>
          <p:cNvSpPr/>
          <p:nvPr/>
        </p:nvSpPr>
        <p:spPr>
          <a:xfrm>
            <a:off x="166256" y="149631"/>
            <a:ext cx="11859490" cy="6533801"/>
          </a:xfrm>
          <a:prstGeom prst="frame">
            <a:avLst>
              <a:gd name="adj1" fmla="val 751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для шаблонов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39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365125"/>
            <a:ext cx="11374582" cy="1325563"/>
          </a:xfrm>
        </p:spPr>
        <p:txBody>
          <a:bodyPr>
            <a:normAutofit/>
          </a:bodyPr>
          <a:lstStyle>
            <a:lvl1pPr>
              <a:defRPr sz="6600"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14.01.2023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20000"/>
          </a:blip>
          <a:srcRect/>
          <a:stretch>
            <a:fillRect/>
          </a:stretch>
        </p:blipFill>
        <p:spPr bwMode="auto">
          <a:xfrm rot="5400000" flipV="1">
            <a:off x="10847992" y="4682718"/>
            <a:ext cx="1773808" cy="914209"/>
          </a:xfrm>
          <a:prstGeom prst="rect">
            <a:avLst/>
          </a:prstGeom>
          <a:noFill/>
        </p:spPr>
      </p:pic>
      <p:pic>
        <p:nvPicPr>
          <p:cNvPr id="8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20000"/>
          </a:blip>
          <a:srcRect/>
          <a:stretch>
            <a:fillRect/>
          </a:stretch>
        </p:blipFill>
        <p:spPr bwMode="auto">
          <a:xfrm flipV="1">
            <a:off x="8686800" y="5816649"/>
            <a:ext cx="3036216" cy="10413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мка 10"/>
          <p:cNvSpPr/>
          <p:nvPr/>
        </p:nvSpPr>
        <p:spPr>
          <a:xfrm>
            <a:off x="166256" y="149631"/>
            <a:ext cx="11859490" cy="6533801"/>
          </a:xfrm>
          <a:prstGeom prst="frame">
            <a:avLst>
              <a:gd name="adj1" fmla="val 751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1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для шаблонов\Рисунок9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10000" t="11717"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14.01.2023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199506" y="149631"/>
            <a:ext cx="11770821" cy="6533801"/>
          </a:xfrm>
          <a:prstGeom prst="frame">
            <a:avLst>
              <a:gd name="adj1" fmla="val 1387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61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для шаблонов\Рисунок6.jpg"/>
          <p:cNvPicPr>
            <a:picLocks noChangeAspect="1" noChangeArrowheads="1"/>
          </p:cNvPicPr>
          <p:nvPr/>
        </p:nvPicPr>
        <p:blipFill>
          <a:blip r:embed="rId2" cstate="print"/>
          <a:srcRect r="11460" b="9697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457200"/>
            <a:ext cx="4585855" cy="1600200"/>
          </a:xfrm>
        </p:spPr>
        <p:txBody>
          <a:bodyPr anchor="b">
            <a:normAutofit/>
          </a:bodyPr>
          <a:lstStyle>
            <a:lvl1pPr>
              <a:defRPr sz="4000"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471055"/>
            <a:ext cx="6172200" cy="6012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5636" y="2057400"/>
            <a:ext cx="4572000" cy="439881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14.01.2023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30000"/>
          </a:blip>
          <a:srcRect/>
          <a:stretch>
            <a:fillRect/>
          </a:stretch>
        </p:blipFill>
        <p:spPr bwMode="auto">
          <a:xfrm rot="5400000" flipV="1">
            <a:off x="9661891" y="1455288"/>
            <a:ext cx="3985398" cy="1074821"/>
          </a:xfrm>
          <a:prstGeom prst="rect">
            <a:avLst/>
          </a:prstGeom>
          <a:noFill/>
        </p:spPr>
      </p:pic>
      <p:pic>
        <p:nvPicPr>
          <p:cNvPr id="10" name="Picture 8" descr="Блог - Привет.ру - ДЕКОР ДЛЯ КОЛЛАЖЕЙ PNG,ЛИНИИ-РАЗДЕЛИТЕЛИ - Личный интернет дневник пользователя ? FLER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-20000" contrast="-30000"/>
          </a:blip>
          <a:srcRect/>
          <a:stretch>
            <a:fillRect/>
          </a:stretch>
        </p:blipFill>
        <p:spPr bwMode="auto">
          <a:xfrm rot="5400000" flipV="1">
            <a:off x="9595738" y="4261738"/>
            <a:ext cx="3866431" cy="132609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33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мка 11"/>
          <p:cNvSpPr/>
          <p:nvPr/>
        </p:nvSpPr>
        <p:spPr>
          <a:xfrm>
            <a:off x="199506" y="149631"/>
            <a:ext cx="11770821" cy="6533801"/>
          </a:xfrm>
          <a:prstGeom prst="frame">
            <a:avLst>
              <a:gd name="adj1" fmla="val 1387"/>
            </a:avLst>
          </a:prstGeom>
          <a:solidFill>
            <a:srgbClr val="4B732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0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14.01.2023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none" spc="0">
          <a:ln w="50800"/>
          <a:solidFill>
            <a:schemeClr val="bg1">
              <a:shade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cap="none" spc="0">
          <a:ln w="1905"/>
          <a:solidFill>
            <a:srgbClr val="15210D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atel26.ucoz.ru/Desing/Niz2.png" TargetMode="External"/><Relationship Id="rId2" Type="http://schemas.openxmlformats.org/officeDocument/2006/relationships/hyperlink" Target="http://gogowall.ru/wall/5/krasivye_zelenoy_abstrakcii_1600x1200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gotowall.ru/f/12/uzory_linii_fon_zelenyy_1920x1080.jpg" TargetMode="External"/><Relationship Id="rId4" Type="http://schemas.openxmlformats.org/officeDocument/2006/relationships/hyperlink" Target="http://svetly4ok6.ucoz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603" y="58045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8943" y="700644"/>
            <a:ext cx="10057608" cy="4215740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Однолуцкая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ООШ имени Героя Советского Союза И.И.Аверьянова»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1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 </a:t>
            </a:r>
            <a:br>
              <a:rPr lang="ru-RU" sz="1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«Орловское Полесье»</a:t>
            </a:r>
          </a:p>
          <a:p>
            <a:endParaRPr lang="ru-RU" sz="1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Своеобразной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визитной карточкой «Орловского Полесья» является зубр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европейский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занесенный в Красную книгу РФ.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«Орловское Полесье» - один из лидеров по количеству зубров среди организаций, занимающихся проблемой восстановления популяции этого вида животны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Борис\Desktop\Zapovednye-mesta-Orlov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1" y="1739900"/>
            <a:ext cx="111887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99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4837" y="203201"/>
            <a:ext cx="11457708" cy="18669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«Орловском Полесье» отмечены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 вид млекопитающих, 220 видов птиц, 5 видов пресмыкающихся, 11 видов земноводных, 17 видов рыб. Есть виды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занесенные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Красную книгу РФ: большой подорлик, малый подорлик, орел-змееяд, серый сорокопут, европейский средний (пестрый) дятел, аист черный, вечерница гигантская, русская выхухоль, зубр европейский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43345" y="1825625"/>
            <a:ext cx="7519555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Борис\Desktop\berk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192" y="1832101"/>
            <a:ext cx="6027761" cy="69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Борис\Desktop\r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9970" y="1832101"/>
            <a:ext cx="5094830" cy="4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44802" y="1961634"/>
            <a:ext cx="1261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Рысь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1700" y="1961633"/>
            <a:ext cx="171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Беркут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Выхухоль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vyhuhol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7285" y="3588874"/>
            <a:ext cx="3810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860" y="1593146"/>
            <a:ext cx="68860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Обитает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территории парка эндемический вид фауны нашей страны – русская выхухоль, занесенная в Красную книгу еще в 1920 году. Тогда же и была запрещена охота на нее, так как этот вид массово истреблялся из-за меха и мускуса. На территории национального парка «Орловское Полесье» в заповедной и особо охраняемой зонах созданы все условия для  выхухоли. В них допускается только строго контролируемое посещение и запрещена хозяйственная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13720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Орел-змееяд                                                                                 Черный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аист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  <a:endParaRPr lang="ru-RU" dirty="0"/>
          </a:p>
        </p:txBody>
      </p:sp>
      <p:pic>
        <p:nvPicPr>
          <p:cNvPr id="4" name="Picture 6" descr="n094_black_stork-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7834" y="2331326"/>
            <a:ext cx="3023835" cy="370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le08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" y="2759529"/>
            <a:ext cx="2940050" cy="26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6300" y="1568987"/>
            <a:ext cx="31623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Орнитофауна национального парка насчитывает 147 гнездящихся видов, из них 45 редкие, 9 встречаются единичными парами. В Орловской области только в лесах Хотынецкого и Знаменского районов сохранились глухарь и рябчик.</a:t>
            </a:r>
          </a:p>
        </p:txBody>
      </p:sp>
    </p:spTree>
    <p:extLst>
      <p:ext uri="{BB962C8B-B14F-4D97-AF65-F5344CB8AC3E}">
        <p14:creationId xmlns:p14="http://schemas.microsoft.com/office/powerpoint/2010/main" xmlns="" val="33642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Флора национального парка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Флора территории национального парка включает в себя более 900 видов, из них 130 видов редких и исчезающих растений, а 31 вид встречается в Орловской области только в национальном парке. Из них следующие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растения занесены в Красную книгу Российской Федерации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-лунник оживающий;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-пальчатокоренник майский;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-рябчик шахматный;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-пальчатокоренник Траунштейнера;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рогульник плавающий (водяной орех, чилим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---неоттианта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7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течение ряда лет сотрудники научного отдела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национального парка                     ведут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редких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651000"/>
            <a:ext cx="11416145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шпажник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черепитчатый</a:t>
            </a:r>
          </a:p>
          <a:p>
            <a:endParaRPr lang="ru-RU" dirty="0"/>
          </a:p>
        </p:txBody>
      </p:sp>
      <p:pic>
        <p:nvPicPr>
          <p:cNvPr id="4" name="Picture 7" descr="Hpag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4" y="2189059"/>
            <a:ext cx="5451476" cy="42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простр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89059"/>
            <a:ext cx="5880099" cy="42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72463" y="1541463"/>
            <a:ext cx="1555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сон-трава</a:t>
            </a:r>
          </a:p>
        </p:txBody>
      </p:sp>
    </p:spTree>
    <p:extLst>
      <p:ext uri="{BB962C8B-B14F-4D97-AF65-F5344CB8AC3E}">
        <p14:creationId xmlns:p14="http://schemas.microsoft.com/office/powerpoint/2010/main" xmlns="" val="13073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Волчеягодник обыкновенный                                                      Р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ябчик </a:t>
            </a: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шахматный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8" descr="fit_mel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294658"/>
            <a:ext cx="5461000" cy="520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443345" y="1825625"/>
            <a:ext cx="18473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indent="0"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6" descr="Volje8godnik_ob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4658"/>
            <a:ext cx="5067300" cy="520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41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5636" y="365126"/>
            <a:ext cx="11374582" cy="374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299" y="726141"/>
            <a:ext cx="1156671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1.Дулин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И.В., Пирогов В.А.-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Природные богатства орловского края-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Орёлиздат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                                 1997, 352 с.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2.Киселёва Л.,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Вышегородских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Вышегородских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Вышегородских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Пригоряну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         Орловское полесье: фотоальбом о национальном парке. Издательство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-бизнес(Словения), 2001, 300 с.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ресурсы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://gogowall.ru/wall/5/krasivye_zelenoy_abstrakcii_1600x1200.jpg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http://batel26.ucoz.ru/Desing/Niz2.png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http://svetly4ok6.ucoz.ru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gotowall.ru/f/12/uzory_linii_fon_zelenyy_1920x1080.jpg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орис\Desktop\Ore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54" y="237506"/>
            <a:ext cx="11913327" cy="64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«Орловское Полесье»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«Орловское Полесье»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первым национальным парком, созданным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1994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году в Центральной России. </a:t>
            </a:r>
            <a:endParaRPr lang="ru-RU" sz="36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парк расположен в центре Среднерусской возвышенности, в живописных местах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Хотынецкого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Знаменского районов Орловской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стыке двух природно-климатических зон – широколиственных лесов и лесостепи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севере и западе он граничит с Брянской и Калужской областями. Общая площадь парка составляет свыше 84 тысяч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га. 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115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национального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068779"/>
            <a:ext cx="11416145" cy="541514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сохранение целостности ландшафтов речной системы р. Вытебеть, растительного и животного мира, памятников природы, истории, археологии и культуры;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создание условий для регулируемого туризма и отдыха в природных условиях;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разработка и внедрение научных методов сохранения природных комплексов в условиях рекреационного использования;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восстановление нарушенных природных и историко-культурных комплексов и объектов;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осуществление мероприятий по охране, защите лесов и уходу за ними;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ведение экологического мониторинга;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организация экологического просвещения населения, пропаганда задач сохранения природного и культурного наследия;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осуществление мероприятий по охране, защите и уходу за водными системами и их обитателями;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охрана и воспроизводство животного мира, регулирование его численности и проведение необходимых биотехнических мероприятий;</a:t>
            </a:r>
          </a:p>
          <a:p>
            <a:pPr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изучение и внедрение передового зарубежного опыта в области сохранения ресурсов наследия через систему охраняемых территорий.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81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 «Орловское полесье»- редчайшее сочетание красивейших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сосновых боров, березовых рощ, широколиственных лесов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Борис\Desktop\Орловское-полес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761" y="1853851"/>
            <a:ext cx="5891029" cy="43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орис\Desktop\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314" y="1853851"/>
            <a:ext cx="5778763" cy="43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00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Парк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«Орловское полесье»- редчайшее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сочетание тихих озёр, искусственных прудов, лесных ручьёв и родников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Борис\Desktop\w800h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65" y="1716066"/>
            <a:ext cx="5958165" cy="49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орис\Desktop\1430132851_centralno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161" y="1716066"/>
            <a:ext cx="5573300" cy="49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0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Зоовольерный комплекс национального парка "Орловское Полесье"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Борис\Desktop\6551616_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288" y="1316658"/>
            <a:ext cx="5688742" cy="51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Борис\Desktop\6550814_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35" y="1316657"/>
            <a:ext cx="5486189" cy="520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5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Кабан                                           Винторогий козёл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C:\Users\Борис\Desktop\6551618_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13" y="1574800"/>
            <a:ext cx="5850965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Борис\Desktop\6551619_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60500"/>
            <a:ext cx="509268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3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37" y="127001"/>
            <a:ext cx="11457708" cy="16398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вольерном зоопарке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увидеть более 30 видов различных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содержатся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открытых вольерах. Гуанако, страусы, муфлоны и верблюды совершенно нетипичны для этих мест, но прекрасно акклиматизировались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орис\Desktop\pavl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638299"/>
            <a:ext cx="5613400" cy="50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Борис\Desktop\medved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49" y="1638299"/>
            <a:ext cx="5807697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9212" y="5994400"/>
            <a:ext cx="1750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88499" y="5994399"/>
            <a:ext cx="2239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Павлин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7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енний кураж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 кураж</Template>
  <TotalTime>276</TotalTime>
  <Words>652</Words>
  <Application>Microsoft Office PowerPoint</Application>
  <PresentationFormat>Произвольный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Весенний кураж</vt:lpstr>
      <vt:lpstr>Слайд 1</vt:lpstr>
      <vt:lpstr>Слайд 2</vt:lpstr>
      <vt:lpstr>Национальный парк  «Орловское Полесье»</vt:lpstr>
      <vt:lpstr>Задачи национального парка </vt:lpstr>
      <vt:lpstr>Парк «Орловское полесье»- редчайшее сочетание красивейших  сосновых боров, березовых рощ, широколиственных лесов</vt:lpstr>
      <vt:lpstr>       Парк «Орловское полесье»- редчайшее сочетание тихих озёр, искусственных прудов, лесных ручьёв и родников </vt:lpstr>
      <vt:lpstr>Зоовольерный комплекс национального парка "Орловское Полесье"</vt:lpstr>
      <vt:lpstr>Кабан                                           Винторогий козёл</vt:lpstr>
      <vt:lpstr>В вольерном зоопарке  можно увидеть более 30 видов различных животных, которые содержатся в открытых вольерах. Гуанако, страусы, муфлоны и верблюды совершенно нетипичны для этих мест, но прекрасно акклиматизировались </vt:lpstr>
      <vt:lpstr>           Своеобразной визитной карточкой «Орловского Полесья» является зубр  европейский, занесенный в Красную книгу РФ.  На сегодня «Орловское Полесье» - один из лидеров по количеству зубров среди организаций, занимающихся проблемой восстановления популяции этого вида животных. </vt:lpstr>
      <vt:lpstr>       В «Орловском Полесье» отмечены  51 вид млекопитающих, 220 видов птиц, 5 видов пресмыкающихся, 11 видов земноводных, 17 видов рыб. Есть виды, занесенные в Красную книгу РФ: большой подорлик, малый подорлик, орел-змееяд, серый сорокопут, европейский средний (пестрый) дятел, аист черный, вечерница гигантская, русская выхухоль, зубр европейский   </vt:lpstr>
      <vt:lpstr>Выхухоль </vt:lpstr>
      <vt:lpstr>  Орел-змееяд                                                                                 Черный аист                                              </vt:lpstr>
      <vt:lpstr>Флора национального парка</vt:lpstr>
      <vt:lpstr>     В течение ряда лет сотрудники научного отдела национального парка                     ведут мониторинг редких растений </vt:lpstr>
      <vt:lpstr>      Волчеягодник обыкновенный                                                      Рябчик шахматный  </vt:lpstr>
      <vt:lpstr>Список литературы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win7</cp:lastModifiedBy>
  <cp:revision>30</cp:revision>
  <dcterms:created xsi:type="dcterms:W3CDTF">2014-10-29T03:00:56Z</dcterms:created>
  <dcterms:modified xsi:type="dcterms:W3CDTF">2023-01-14T18:56:16Z</dcterms:modified>
</cp:coreProperties>
</file>